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81" r:id="rId8"/>
    <p:sldId id="282" r:id="rId9"/>
    <p:sldId id="283" r:id="rId10"/>
    <p:sldId id="284" r:id="rId11"/>
    <p:sldId id="261" r:id="rId12"/>
    <p:sldId id="263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66" r:id="rId26"/>
    <p:sldId id="285" r:id="rId27"/>
    <p:sldId id="286" r:id="rId28"/>
    <p:sldId id="267" r:id="rId29"/>
  </p:sldIdLst>
  <p:sldSz cx="18288000" cy="10287000"/>
  <p:notesSz cx="6858000" cy="9144000"/>
  <p:embeddedFontLst>
    <p:embeddedFont>
      <p:font typeface="Raleway" pitchFamily="2" charset="0"/>
      <p:regular r:id="rId30"/>
    </p:embeddedFont>
    <p:embeddedFont>
      <p:font typeface="Raleway Bold" charset="0"/>
      <p:regular r:id="rId31"/>
    </p:embeddedFont>
    <p:embeddedFont>
      <p:font typeface="Raleway Semi-Bold" panose="020B0604020202020204" charset="0"/>
      <p:regular r:id="rId32"/>
    </p:embeddedFont>
    <p:embeddedFont>
      <p:font typeface="TT Lakes Neue" panose="020B0604020202020204" charset="0"/>
      <p:regular r:id="rId33"/>
    </p:embeddedFont>
    <p:embeddedFont>
      <p:font typeface="TT Lakes Neue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5" autoAdjust="0"/>
    <p:restoredTop sz="94622" autoAdjust="0"/>
  </p:normalViewPr>
  <p:slideViewPr>
    <p:cSldViewPr>
      <p:cViewPr varScale="1">
        <p:scale>
          <a:sx n="40" d="100"/>
          <a:sy n="40" d="100"/>
        </p:scale>
        <p:origin x="114" y="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 Raj" userId="3afcfbff300a6333" providerId="LiveId" clId="{0DA6A763-E976-4297-85F2-3FB23E13DD3C}"/>
    <pc:docChg chg="custSel modSld">
      <pc:chgData name="Yash Raj" userId="3afcfbff300a6333" providerId="LiveId" clId="{0DA6A763-E976-4297-85F2-3FB23E13DD3C}" dt="2024-11-15T02:56:23.885" v="28" actId="14100"/>
      <pc:docMkLst>
        <pc:docMk/>
      </pc:docMkLst>
      <pc:sldChg chg="modSp mod">
        <pc:chgData name="Yash Raj" userId="3afcfbff300a6333" providerId="LiveId" clId="{0DA6A763-E976-4297-85F2-3FB23E13DD3C}" dt="2024-11-15T02:56:23.885" v="28" actId="14100"/>
        <pc:sldMkLst>
          <pc:docMk/>
          <pc:sldMk cId="0" sldId="257"/>
        </pc:sldMkLst>
        <pc:spChg chg="mod">
          <ac:chgData name="Yash Raj" userId="3afcfbff300a6333" providerId="LiveId" clId="{0DA6A763-E976-4297-85F2-3FB23E13DD3C}" dt="2024-11-14T20:45:33.217" v="19" actId="20577"/>
          <ac:spMkLst>
            <pc:docMk/>
            <pc:sldMk cId="0" sldId="257"/>
            <ac:spMk id="7" creationId="{00000000-0000-0000-0000-000000000000}"/>
          </ac:spMkLst>
        </pc:spChg>
        <pc:grpChg chg="mod">
          <ac:chgData name="Yash Raj" userId="3afcfbff300a6333" providerId="LiveId" clId="{0DA6A763-E976-4297-85F2-3FB23E13DD3C}" dt="2024-11-15T02:56:23.885" v="28" actId="14100"/>
          <ac:grpSpMkLst>
            <pc:docMk/>
            <pc:sldMk cId="0" sldId="257"/>
            <ac:grpSpMk id="4" creationId="{00000000-0000-0000-0000-000000000000}"/>
          </ac:grpSpMkLst>
        </pc:grpChg>
      </pc:sldChg>
      <pc:sldChg chg="modSp mod">
        <pc:chgData name="Yash Raj" userId="3afcfbff300a6333" providerId="LiveId" clId="{0DA6A763-E976-4297-85F2-3FB23E13DD3C}" dt="2024-11-14T20:45:57.422" v="22" actId="404"/>
        <pc:sldMkLst>
          <pc:docMk/>
          <pc:sldMk cId="0" sldId="258"/>
        </pc:sldMkLst>
        <pc:spChg chg="mod">
          <ac:chgData name="Yash Raj" userId="3afcfbff300a6333" providerId="LiveId" clId="{0DA6A763-E976-4297-85F2-3FB23E13DD3C}" dt="2024-11-14T20:45:47.003" v="20" actId="404"/>
          <ac:spMkLst>
            <pc:docMk/>
            <pc:sldMk cId="0" sldId="258"/>
            <ac:spMk id="12" creationId="{00000000-0000-0000-0000-000000000000}"/>
          </ac:spMkLst>
        </pc:spChg>
        <pc:spChg chg="mod">
          <ac:chgData name="Yash Raj" userId="3afcfbff300a6333" providerId="LiveId" clId="{0DA6A763-E976-4297-85F2-3FB23E13DD3C}" dt="2024-11-14T20:45:51.318" v="21" actId="404"/>
          <ac:spMkLst>
            <pc:docMk/>
            <pc:sldMk cId="0" sldId="258"/>
            <ac:spMk id="16" creationId="{00000000-0000-0000-0000-000000000000}"/>
          </ac:spMkLst>
        </pc:spChg>
        <pc:spChg chg="mod">
          <ac:chgData name="Yash Raj" userId="3afcfbff300a6333" providerId="LiveId" clId="{0DA6A763-E976-4297-85F2-3FB23E13DD3C}" dt="2024-11-14T20:45:57.422" v="22" actId="404"/>
          <ac:spMkLst>
            <pc:docMk/>
            <pc:sldMk cId="0" sldId="258"/>
            <ac:spMk id="20" creationId="{00000000-0000-0000-0000-000000000000}"/>
          </ac:spMkLst>
        </pc:spChg>
      </pc:sldChg>
      <pc:sldChg chg="modSp mod">
        <pc:chgData name="Yash Raj" userId="3afcfbff300a6333" providerId="LiveId" clId="{0DA6A763-E976-4297-85F2-3FB23E13DD3C}" dt="2024-11-15T02:54:43.582" v="24" actId="20577"/>
        <pc:sldMkLst>
          <pc:docMk/>
          <pc:sldMk cId="0" sldId="259"/>
        </pc:sldMkLst>
        <pc:spChg chg="mod">
          <ac:chgData name="Yash Raj" userId="3afcfbff300a6333" providerId="LiveId" clId="{0DA6A763-E976-4297-85F2-3FB23E13DD3C}" dt="2024-11-15T02:54:43.582" v="24" actId="20577"/>
          <ac:spMkLst>
            <pc:docMk/>
            <pc:sldMk cId="0" sldId="259"/>
            <ac:spMk id="1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94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97" r="-29672" b="-5218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25609" y="3871899"/>
            <a:ext cx="5126886" cy="5033670"/>
          </a:xfrm>
          <a:custGeom>
            <a:avLst/>
            <a:gdLst/>
            <a:ahLst/>
            <a:cxnLst/>
            <a:rect l="l" t="t" r="r" b="b"/>
            <a:pathLst>
              <a:path w="5126886" h="5033670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57567" y="883836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648200" y="1021662"/>
            <a:ext cx="12336085" cy="2523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endParaRPr lang="en-US" sz="9600" b="1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ASSISTANT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0" y="227377"/>
            <a:ext cx="14346439" cy="2144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162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DESKTOP VIRTUAL</a:t>
            </a:r>
            <a:r>
              <a:rPr lang="en-US" sz="15248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95857" y="-45813"/>
            <a:ext cx="5126886" cy="5033670"/>
          </a:xfrm>
          <a:custGeom>
            <a:avLst/>
            <a:gdLst/>
            <a:ahLst/>
            <a:cxnLst/>
            <a:rect l="l" t="t" r="r" b="b"/>
            <a:pathLst>
              <a:path w="5126886" h="5033670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698084" y="9071585"/>
            <a:ext cx="8754036" cy="3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3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Exploring Cutting-Edge Technology Shaping The Future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657567" y="4159621"/>
            <a:ext cx="1233608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Submitted by:-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657567" y="5032416"/>
            <a:ext cx="12336085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ANKIT KUMAR (20421510)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SHUBHAM KUMAR (20321517)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SUMIT KUMAR SINGH(20421529)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YASH RAJ (20421533)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SAMEER (20421533)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676370" y="2371799"/>
            <a:ext cx="6342325" cy="6227010"/>
          </a:xfrm>
          <a:custGeom>
            <a:avLst/>
            <a:gdLst/>
            <a:ahLst/>
            <a:cxnLst/>
            <a:rect l="l" t="t" r="r" b="b"/>
            <a:pathLst>
              <a:path w="6342325" h="6227010">
                <a:moveTo>
                  <a:pt x="0" y="0"/>
                </a:moveTo>
                <a:lnTo>
                  <a:pt x="6342326" y="0"/>
                </a:lnTo>
                <a:lnTo>
                  <a:pt x="6342326" y="6227010"/>
                </a:lnTo>
                <a:lnTo>
                  <a:pt x="0" y="62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13838" y="3385417"/>
            <a:ext cx="4356595" cy="435659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961" r="-329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8622" y="496181"/>
            <a:ext cx="16356778" cy="5873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Usability: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Accessibility: Cater to users with varying technical proficiencies.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Intuitive Design: Design a user-friendly interface for easy navigation.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Reliability: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Stability: Prevent unexpected crashes or disruptions.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Recovery: Implement quick error detection and recovery mechanisms</a:t>
            </a:r>
            <a:r>
              <a:rPr lang="en-GB" sz="24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Security: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Encryption: Employ encryption protocols to protect user data.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Authentication: Implement secure authentication methods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9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1939" y="1306549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601200" y="868491"/>
            <a:ext cx="8486333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CHART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2430" y="878861"/>
            <a:ext cx="7435280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GANTT 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42638" y="3002514"/>
            <a:ext cx="3751228" cy="3751228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73864" y="5301405"/>
            <a:ext cx="3751228" cy="3751228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 16"/>
          <p:cNvSpPr/>
          <p:nvPr/>
        </p:nvSpPr>
        <p:spPr>
          <a:xfrm>
            <a:off x="344259" y="2979918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0" name="Google Shape;40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2430" y="2476500"/>
            <a:ext cx="12295970" cy="7449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7707780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1" name="Google Shape;27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0799" y="2345449"/>
            <a:ext cx="10820401" cy="721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96590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8" name="Google Shape;28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2200" y="2450730"/>
            <a:ext cx="11734800" cy="7112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3767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722699" y="1070592"/>
            <a:ext cx="10421030" cy="1180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Google Shape;28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2833" y="2577498"/>
            <a:ext cx="11724167" cy="7061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43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96590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74680"/>
            <a:ext cx="11658600" cy="71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2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96590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8" name="Google Shape;29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3846" y="2592642"/>
            <a:ext cx="11773153" cy="7046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340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96590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Google Shape;31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1164" y="2601434"/>
            <a:ext cx="11583436" cy="7037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3819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96590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8" name="Google Shape;31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0" y="2563334"/>
            <a:ext cx="11734800" cy="7075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80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96590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Google Shape;32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0" y="2601434"/>
            <a:ext cx="11811000" cy="7114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57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9800" y="2089596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-228600" y="3505117"/>
            <a:ext cx="18821400" cy="4229184"/>
            <a:chOff x="0" y="0"/>
            <a:chExt cx="4922192" cy="9801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22192" cy="980189"/>
            </a:xfrm>
            <a:custGeom>
              <a:avLst/>
              <a:gdLst/>
              <a:ahLst/>
              <a:cxnLst/>
              <a:rect l="l" t="t" r="r" b="b"/>
              <a:pathLst>
                <a:path w="4922192" h="980189">
                  <a:moveTo>
                    <a:pt x="0" y="0"/>
                  </a:moveTo>
                  <a:lnTo>
                    <a:pt x="4922192" y="0"/>
                  </a:lnTo>
                  <a:lnTo>
                    <a:pt x="4922192" y="980189"/>
                  </a:lnTo>
                  <a:lnTo>
                    <a:pt x="0" y="98018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4922192" cy="9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85696" y="3823504"/>
            <a:ext cx="15392400" cy="3731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 the modern era, AI-powered voice assistants have become an integral part of our daily lives, simplifying tasks and enhancing user experience through natural language interactions</a:t>
            </a:r>
            <a:r>
              <a:rPr lang="en-GB" sz="2400" b="1" dirty="0">
                <a:solidFill>
                  <a:schemeClr val="bg1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. </a:t>
            </a:r>
            <a:r>
              <a:rPr lang="en-US" sz="2400" b="1" dirty="0">
                <a:solidFill>
                  <a:schemeClr val="bg1"/>
                </a:solidFill>
                <a:latin typeface="Raleway Semi-Bold" panose="020B0604020202020204" charset="0"/>
              </a:rPr>
              <a:t>Desktop Virtual Assistant</a:t>
            </a:r>
            <a:r>
              <a:rPr lang="en-US" sz="2400" dirty="0">
                <a:solidFill>
                  <a:schemeClr val="bg1"/>
                </a:solidFill>
                <a:latin typeface="Raleway Semi-Bold" panose="020B0604020202020204" charset="0"/>
              </a:rPr>
              <a:t> which is designed to simplify daily desktop operations and enhance productivity. This assistant combines powerful features like </a:t>
            </a:r>
            <a:r>
              <a:rPr lang="en-US" sz="2400" b="1" dirty="0">
                <a:solidFill>
                  <a:schemeClr val="bg1"/>
                </a:solidFill>
                <a:latin typeface="Raleway Semi-Bold" panose="020B0604020202020204" charset="0"/>
              </a:rPr>
              <a:t>voice interaction</a:t>
            </a:r>
            <a:r>
              <a:rPr lang="en-US" sz="2400" dirty="0">
                <a:solidFill>
                  <a:schemeClr val="bg1"/>
                </a:solidFill>
                <a:latin typeface="Raleway Semi-Bold" panose="020B0604020202020204" charset="0"/>
              </a:rPr>
              <a:t> for hands-free control, </a:t>
            </a:r>
            <a:r>
              <a:rPr lang="en-US" sz="2400" b="1" dirty="0">
                <a:solidFill>
                  <a:schemeClr val="bg1"/>
                </a:solidFill>
                <a:latin typeface="Raleway Semi-Bold" panose="020B0604020202020204" charset="0"/>
              </a:rPr>
              <a:t>application and file management</a:t>
            </a:r>
            <a:r>
              <a:rPr lang="en-US" sz="2400" dirty="0">
                <a:solidFill>
                  <a:schemeClr val="bg1"/>
                </a:solidFill>
                <a:latin typeface="Raleway Semi-Bold" panose="020B0604020202020204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Raleway Semi-Bold" panose="020B0604020202020204" charset="0"/>
              </a:rPr>
              <a:t>multimedia tools</a:t>
            </a:r>
            <a:r>
              <a:rPr lang="en-US" sz="2400" dirty="0">
                <a:solidFill>
                  <a:schemeClr val="bg1"/>
                </a:solidFill>
                <a:latin typeface="Raleway Semi-Bold" panose="020B0604020202020204" charset="0"/>
              </a:rPr>
              <a:t> such as screen recording and screenshots, and real-time utilities like </a:t>
            </a:r>
            <a:r>
              <a:rPr lang="en-US" sz="2400" b="1" dirty="0">
                <a:solidFill>
                  <a:schemeClr val="bg1"/>
                </a:solidFill>
                <a:latin typeface="Raleway Semi-Bold" panose="020B0604020202020204" charset="0"/>
              </a:rPr>
              <a:t>language translation</a:t>
            </a:r>
            <a:r>
              <a:rPr lang="en-US" sz="2400" dirty="0">
                <a:solidFill>
                  <a:schemeClr val="bg1"/>
                </a:solidFill>
                <a:latin typeface="Raleway Semi-Bold" panose="020B0604020202020204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Raleway Semi-Bold" panose="020B0604020202020204" charset="0"/>
              </a:rPr>
              <a:t>currency conversion</a:t>
            </a:r>
            <a:r>
              <a:rPr lang="en-US" sz="2400" dirty="0">
                <a:solidFill>
                  <a:schemeClr val="bg1"/>
                </a:solidFill>
                <a:latin typeface="Raleway Semi-Bold" panose="020B0604020202020204" charset="0"/>
              </a:rPr>
              <a:t>, and </a:t>
            </a:r>
            <a:r>
              <a:rPr lang="en-US" sz="2400" b="1" dirty="0">
                <a:solidFill>
                  <a:schemeClr val="bg1"/>
                </a:solidFill>
                <a:latin typeface="Raleway Semi-Bold" panose="020B0604020202020204" charset="0"/>
              </a:rPr>
              <a:t>weather updates</a:t>
            </a:r>
            <a:r>
              <a:rPr lang="en-US" sz="2400" dirty="0">
                <a:solidFill>
                  <a:schemeClr val="bg1"/>
                </a:solidFill>
                <a:latin typeface="Raleway Semi-Bold" panose="020B0604020202020204" charset="0"/>
              </a:rPr>
              <a:t>. Built using advanced technologies like Speech Recognition, OpenCV, and Google AI Generative Language, the assistant ensures accurate, real-time responses and seamless user interaction. Its goal is to bridge the gap between users and technology, offering a user-friendly, efficient, and intuitive system for all.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  <a:endParaRPr lang="en-GB" sz="2000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25208" y="2008911"/>
            <a:ext cx="937412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INTRODUCTION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96590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8" name="Google Shape;32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5188" y="2598503"/>
            <a:ext cx="11701812" cy="7040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15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96590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Google Shape;33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2167" y="2523965"/>
            <a:ext cx="11664833" cy="7115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23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866970" y="1008738"/>
            <a:ext cx="96590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SPECIFICATION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 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8" name="Google Shape;34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9514" y="2659581"/>
            <a:ext cx="11923686" cy="7055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003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620000" y="1032961"/>
            <a:ext cx="9659030" cy="1180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247" y="1027900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ACTIVITY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318345" y="-977557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2476500"/>
            <a:ext cx="115824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7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060138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305800" y="1060138"/>
            <a:ext cx="9659030" cy="1180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5582" y="1045343"/>
            <a:ext cx="679876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SEQUENCE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5400000">
            <a:off x="4190765" y="-714136"/>
            <a:ext cx="7766538" cy="14229175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5" name="Google Shape;38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5770" y="2901666"/>
            <a:ext cx="11805030" cy="6966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278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1300810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936833" y="1219712"/>
            <a:ext cx="811786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CONCLUSION 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296071" y="2565674"/>
            <a:ext cx="9946662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1. Bridges technology and user convenience by automating routine tasks.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2. Simplifies tasks such as application control, file management, language translation, and currency conversion.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3. Provides a streamlined and intuitive desktop experience.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4. Allows hands-free interaction through voice commands.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5. Enables quick and easy screen capture functionality.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6. Integrates with internet-based services to provide versatile features.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7. Designed to evolve with technological advancements and user needs.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8. Prioritizes a user-friendly, efficient, and accessible design.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9. Useful for both personal and professional tasks, aiming to be an indispensable tool for users.</a:t>
            </a:r>
            <a:endParaRPr lang="en-US" sz="2400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3396937" y="1405348"/>
            <a:ext cx="3051236" cy="4878430"/>
          </a:xfrm>
          <a:custGeom>
            <a:avLst/>
            <a:gdLst/>
            <a:ahLst/>
            <a:cxnLst/>
            <a:rect l="l" t="t" r="r" b="b"/>
            <a:pathLst>
              <a:path w="3051236" h="4878430">
                <a:moveTo>
                  <a:pt x="0" y="0"/>
                </a:moveTo>
                <a:lnTo>
                  <a:pt x="3051237" y="0"/>
                </a:lnTo>
                <a:lnTo>
                  <a:pt x="3051237" y="4878430"/>
                </a:lnTo>
                <a:lnTo>
                  <a:pt x="0" y="487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2992107" y="2478735"/>
            <a:ext cx="3860896" cy="2542532"/>
            <a:chOff x="0" y="0"/>
            <a:chExt cx="812800" cy="5352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8"/>
              <a:stretch>
                <a:fillRect t="-680" b="-68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13404957" y="5082929"/>
            <a:ext cx="3051236" cy="4878430"/>
          </a:xfrm>
          <a:custGeom>
            <a:avLst/>
            <a:gdLst/>
            <a:ahLst/>
            <a:cxnLst/>
            <a:rect l="l" t="t" r="r" b="b"/>
            <a:pathLst>
              <a:path w="3051236" h="4878430">
                <a:moveTo>
                  <a:pt x="0" y="0"/>
                </a:moveTo>
                <a:lnTo>
                  <a:pt x="3051237" y="0"/>
                </a:lnTo>
                <a:lnTo>
                  <a:pt x="3051237" y="4878430"/>
                </a:lnTo>
                <a:lnTo>
                  <a:pt x="0" y="487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3000127" y="6156401"/>
            <a:ext cx="3860896" cy="2542532"/>
            <a:chOff x="0" y="0"/>
            <a:chExt cx="812800" cy="5352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9"/>
              <a:stretch>
                <a:fillRect t="-680" b="-68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1300810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936833" y="1219712"/>
            <a:ext cx="1003774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FUTURE SCOPE 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296071" y="2478735"/>
            <a:ext cx="9946662" cy="7639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1. Integrate with Internet of Things (IoT) devices to enable seamless smart home control.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2. Expand its role in both personal and professional automation tasks.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3. Utilize advanced AI and machine learning to understand user behavior and provide personalized recommendations.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4. Enhance efficiency in executing complex tasks.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5. Integrate augmented and virtual reality (AR/VR) elements for immersive user interactions.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6. Increase compatibility across various devices like tablets, smartphones, and wearable technology.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7. Improve accessibility through collaboration with accessibility experts.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8. Add features for users with special needs, such as screen readers and adaptive input methods.</a:t>
            </a:r>
          </a:p>
        </p:txBody>
      </p:sp>
      <p:sp>
        <p:nvSpPr>
          <p:cNvPr id="11" name="Freeform 11"/>
          <p:cNvSpPr/>
          <p:nvPr/>
        </p:nvSpPr>
        <p:spPr>
          <a:xfrm rot="-5400000">
            <a:off x="13396937" y="1405348"/>
            <a:ext cx="3051236" cy="4878430"/>
          </a:xfrm>
          <a:custGeom>
            <a:avLst/>
            <a:gdLst/>
            <a:ahLst/>
            <a:cxnLst/>
            <a:rect l="l" t="t" r="r" b="b"/>
            <a:pathLst>
              <a:path w="3051236" h="4878430">
                <a:moveTo>
                  <a:pt x="0" y="0"/>
                </a:moveTo>
                <a:lnTo>
                  <a:pt x="3051237" y="0"/>
                </a:lnTo>
                <a:lnTo>
                  <a:pt x="3051237" y="4878430"/>
                </a:lnTo>
                <a:lnTo>
                  <a:pt x="0" y="487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2992107" y="2478735"/>
            <a:ext cx="3860896" cy="2542532"/>
            <a:chOff x="0" y="0"/>
            <a:chExt cx="812800" cy="5352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8"/>
              <a:stretch>
                <a:fillRect t="-680" b="-68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13404957" y="5082929"/>
            <a:ext cx="3051236" cy="4878430"/>
          </a:xfrm>
          <a:custGeom>
            <a:avLst/>
            <a:gdLst/>
            <a:ahLst/>
            <a:cxnLst/>
            <a:rect l="l" t="t" r="r" b="b"/>
            <a:pathLst>
              <a:path w="3051236" h="4878430">
                <a:moveTo>
                  <a:pt x="0" y="0"/>
                </a:moveTo>
                <a:lnTo>
                  <a:pt x="3051237" y="0"/>
                </a:lnTo>
                <a:lnTo>
                  <a:pt x="3051237" y="4878430"/>
                </a:lnTo>
                <a:lnTo>
                  <a:pt x="0" y="487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3000127" y="6156401"/>
            <a:ext cx="3860896" cy="2542532"/>
            <a:chOff x="0" y="0"/>
            <a:chExt cx="812800" cy="5352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9"/>
              <a:stretch>
                <a:fillRect t="-680" b="-68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2751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1300810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936833" y="1219712"/>
            <a:ext cx="10037740" cy="1180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REFERENCES </a:t>
            </a:r>
          </a:p>
        </p:txBody>
      </p:sp>
      <p:sp>
        <p:nvSpPr>
          <p:cNvPr id="7" name="Freeform 7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296071" y="2318945"/>
            <a:ext cx="9946662" cy="7639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8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1. Geeks for Geeks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https://www.geeksforgeeks.org/creating-a-virtual-assistant-in-python/Speech Recognition in Python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https://www.geeksforgeeks.org/speech-recognition-in-python-using-googlespeech-api/ty, usability, and reliability of every aspect of the assistant.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8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2. Python Official Documentation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https://docs.python.orghttps://numpy.org/doc/stable/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8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3. </a:t>
            </a:r>
            <a:r>
              <a:rPr lang="en-GB" sz="2800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OpenCV</a:t>
            </a:r>
            <a:r>
              <a:rPr lang="en-GB" sz="28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Documentation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https://docs.opencv.org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8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4. Building GUI for Virtual Assistants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https://www.geeksforgeeks.org/building-a-virtual-assistant-gui-using-tkinter-inpython/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8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5. Google Gemini Official Website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  <a:r>
              <a:rPr lang="en-GB" sz="2400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gemini.google.com</a:t>
            </a:r>
          </a:p>
        </p:txBody>
      </p:sp>
      <p:sp>
        <p:nvSpPr>
          <p:cNvPr id="11" name="Freeform 11"/>
          <p:cNvSpPr/>
          <p:nvPr/>
        </p:nvSpPr>
        <p:spPr>
          <a:xfrm rot="-5400000">
            <a:off x="13396937" y="1405348"/>
            <a:ext cx="3051236" cy="4878430"/>
          </a:xfrm>
          <a:custGeom>
            <a:avLst/>
            <a:gdLst/>
            <a:ahLst/>
            <a:cxnLst/>
            <a:rect l="l" t="t" r="r" b="b"/>
            <a:pathLst>
              <a:path w="3051236" h="4878430">
                <a:moveTo>
                  <a:pt x="0" y="0"/>
                </a:moveTo>
                <a:lnTo>
                  <a:pt x="3051237" y="0"/>
                </a:lnTo>
                <a:lnTo>
                  <a:pt x="3051237" y="4878430"/>
                </a:lnTo>
                <a:lnTo>
                  <a:pt x="0" y="487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2992107" y="2478735"/>
            <a:ext cx="3860896" cy="2542532"/>
            <a:chOff x="0" y="0"/>
            <a:chExt cx="812800" cy="5352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8"/>
              <a:stretch>
                <a:fillRect t="-680" b="-68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13404957" y="5082929"/>
            <a:ext cx="3051236" cy="4878430"/>
          </a:xfrm>
          <a:custGeom>
            <a:avLst/>
            <a:gdLst/>
            <a:ahLst/>
            <a:cxnLst/>
            <a:rect l="l" t="t" r="r" b="b"/>
            <a:pathLst>
              <a:path w="3051236" h="4878430">
                <a:moveTo>
                  <a:pt x="0" y="0"/>
                </a:moveTo>
                <a:lnTo>
                  <a:pt x="3051237" y="0"/>
                </a:lnTo>
                <a:lnTo>
                  <a:pt x="3051237" y="4878430"/>
                </a:lnTo>
                <a:lnTo>
                  <a:pt x="0" y="487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3000127" y="6156401"/>
            <a:ext cx="3860896" cy="2542532"/>
            <a:chOff x="0" y="0"/>
            <a:chExt cx="812800" cy="5352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9"/>
              <a:stretch>
                <a:fillRect t="-680" b="-68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14976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984803" y="-1314334"/>
            <a:ext cx="8318394" cy="13299759"/>
          </a:xfrm>
          <a:custGeom>
            <a:avLst/>
            <a:gdLst/>
            <a:ahLst/>
            <a:cxnLst/>
            <a:rect l="l" t="t" r="r" b="b"/>
            <a:pathLst>
              <a:path w="8318394" h="13299759">
                <a:moveTo>
                  <a:pt x="0" y="0"/>
                </a:moveTo>
                <a:lnTo>
                  <a:pt x="8318394" y="0"/>
                </a:lnTo>
                <a:lnTo>
                  <a:pt x="8318394" y="13299759"/>
                </a:lnTo>
                <a:lnTo>
                  <a:pt x="0" y="13299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055515" y="2243991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595089" y="4598153"/>
            <a:ext cx="5097823" cy="163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45623" y="3359600"/>
            <a:ext cx="5796755" cy="163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THANK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6982" y="6453937"/>
            <a:ext cx="8754036" cy="72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 for exploring the potential of AI technology with us! Let’s shape the future together.</a:t>
            </a:r>
          </a:p>
        </p:txBody>
      </p:sp>
      <p:sp>
        <p:nvSpPr>
          <p:cNvPr id="11" name="Freeform 11"/>
          <p:cNvSpPr/>
          <p:nvPr/>
        </p:nvSpPr>
        <p:spPr>
          <a:xfrm>
            <a:off x="2494121" y="857710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4969" y="2151220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509488" y="2807984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3157384" y="2947268"/>
            <a:ext cx="4146166" cy="6629044"/>
          </a:xfrm>
          <a:custGeom>
            <a:avLst/>
            <a:gdLst/>
            <a:ahLst/>
            <a:cxnLst/>
            <a:rect l="l" t="t" r="r" b="b"/>
            <a:pathLst>
              <a:path w="4146166" h="6629044">
                <a:moveTo>
                  <a:pt x="0" y="0"/>
                </a:moveTo>
                <a:lnTo>
                  <a:pt x="4146165" y="0"/>
                </a:lnTo>
                <a:lnTo>
                  <a:pt x="4146165" y="6629044"/>
                </a:lnTo>
                <a:lnTo>
                  <a:pt x="0" y="6629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607282" y="4249339"/>
            <a:ext cx="5246370" cy="3454914"/>
            <a:chOff x="0" y="0"/>
            <a:chExt cx="812800" cy="5352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8"/>
              <a:stretch>
                <a:fillRect t="-15927" b="-1124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07056" y="1932192"/>
            <a:ext cx="5702432" cy="118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AIM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3098" y="3126170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80060" y="2999503"/>
            <a:ext cx="6485251" cy="602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Create an Intelligent and Responsive Desktop Virtual Assistant</a:t>
            </a:r>
          </a:p>
        </p:txBody>
      </p:sp>
      <p:sp>
        <p:nvSpPr>
          <p:cNvPr id="14" name="Freeform 14"/>
          <p:cNvSpPr/>
          <p:nvPr/>
        </p:nvSpPr>
        <p:spPr>
          <a:xfrm>
            <a:off x="9524802" y="4818583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9953098" y="5148387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59749" y="5082136"/>
            <a:ext cx="709485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It can seamlessly integrate with various system functions and online services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9509488" y="6852417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9953098" y="7170604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59748" y="7161079"/>
            <a:ext cx="6713851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Create a robust and scalable system that bridges the gap between user needs and modern desktop automation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" y="783781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726356" y="-1898039"/>
            <a:ext cx="9981859" cy="13795182"/>
            <a:chOff x="0" y="0"/>
            <a:chExt cx="2628967" cy="36332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28967" cy="3633299"/>
            </a:xfrm>
            <a:custGeom>
              <a:avLst/>
              <a:gdLst/>
              <a:ahLst/>
              <a:cxnLst/>
              <a:rect l="l" t="t" r="r" b="b"/>
              <a:pathLst>
                <a:path w="2628967" h="3633299">
                  <a:moveTo>
                    <a:pt x="0" y="0"/>
                  </a:moveTo>
                  <a:lnTo>
                    <a:pt x="2628967" y="0"/>
                  </a:lnTo>
                  <a:lnTo>
                    <a:pt x="2628967" y="3633299"/>
                  </a:lnTo>
                  <a:lnTo>
                    <a:pt x="0" y="363329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2628967" cy="3604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300272" y="3327963"/>
            <a:ext cx="7421720" cy="5573037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19" y="0"/>
                </a:lnTo>
                <a:lnTo>
                  <a:pt x="7421719" y="5573036"/>
                </a:lnTo>
                <a:lnTo>
                  <a:pt x="0" y="5573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2925279" y="3122331"/>
            <a:ext cx="4261262" cy="6013018"/>
            <a:chOff x="0" y="0"/>
            <a:chExt cx="660181" cy="931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181" cy="931574"/>
            </a:xfrm>
            <a:custGeom>
              <a:avLst/>
              <a:gdLst/>
              <a:ahLst/>
              <a:cxnLst/>
              <a:rect l="l" t="t" r="r" b="b"/>
              <a:pathLst>
                <a:path w="660181" h="931574">
                  <a:moveTo>
                    <a:pt x="0" y="0"/>
                  </a:moveTo>
                  <a:lnTo>
                    <a:pt x="660181" y="0"/>
                  </a:lnTo>
                  <a:lnTo>
                    <a:pt x="660181" y="931574"/>
                  </a:lnTo>
                  <a:lnTo>
                    <a:pt x="0" y="931574"/>
                  </a:lnTo>
                  <a:close/>
                </a:path>
              </a:pathLst>
            </a:custGeom>
            <a:blipFill>
              <a:blip r:embed="rId6"/>
              <a:stretch>
                <a:fillRect l="-83706" r="-2782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93163" y="771442"/>
            <a:ext cx="6933193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OBJECTIVE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44702" y="539743"/>
            <a:ext cx="8745165" cy="9874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181"/>
              </a:lnSpc>
              <a:spcBef>
                <a:spcPct val="0"/>
              </a:spcBef>
              <a:buAutoNum type="arabicPeriod"/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Develop a Versatile AI Voice Assistant:</a:t>
            </a:r>
          </a:p>
          <a:p>
            <a:pPr marL="457200" indent="-457200" algn="just">
              <a:lnSpc>
                <a:spcPts val="2181"/>
              </a:lnSpc>
              <a:spcBef>
                <a:spcPct val="0"/>
              </a:spcBef>
              <a:buAutoNum type="arabicPeriod"/>
            </a:pPr>
            <a:endParaRPr lang="en-GB" sz="2400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</a:t>
            </a:r>
            <a:r>
              <a:rPr lang="en-GB" sz="2058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eate an AI-powered assistant capable of understanding and executing a wide range of voice commands, providing a seamless user experience across multiple tasks.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058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400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2.  Integrate Natural Language Processing: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400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058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Utilize Google Gemini language models to accurately interpret and respond to user queries in natural language, ensuring meaningful and contextually appropriate interactions.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058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3. Enable System and Application Control: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400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058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Implement functionalities that allow the assistant to open files, launch applications, and manage system operations through voice commands, enhancing user convenience.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058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4. Facilitate Web Browsing: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400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058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Incorporate the ability to open and navigate websites, enabling the assistant to access and present online information as requested by the user</a:t>
            </a:r>
            <a:r>
              <a:rPr lang="en-GB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058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5. Ensure User-Friendly Interaction: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400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058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Design the assistant to be intuitive and easy to use, with a focus on enhancing productivity and simplifying complex tasks for users of all technical backgrounds.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058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6. Test and Optimize for Performance:</a:t>
            </a:r>
          </a:p>
          <a:p>
            <a:pPr algn="just">
              <a:lnSpc>
                <a:spcPts val="2181"/>
              </a:lnSpc>
              <a:spcBef>
                <a:spcPct val="0"/>
              </a:spcBef>
            </a:pPr>
            <a:endParaRPr lang="en-GB" sz="2400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just">
              <a:lnSpc>
                <a:spcPts val="2181"/>
              </a:lnSpc>
              <a:spcBef>
                <a:spcPct val="0"/>
              </a:spcBef>
            </a:pPr>
            <a:r>
              <a:rPr lang="en-GB" sz="2058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Continuously test and refine the assistant’s performance to ensure it operates efficiently, accurately, and with minimal latency.</a:t>
            </a:r>
            <a:endParaRPr lang="en-US" sz="2058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676370" y="2371799"/>
            <a:ext cx="6342325" cy="6227010"/>
          </a:xfrm>
          <a:custGeom>
            <a:avLst/>
            <a:gdLst/>
            <a:ahLst/>
            <a:cxnLst/>
            <a:rect l="l" t="t" r="r" b="b"/>
            <a:pathLst>
              <a:path w="6342325" h="6227010">
                <a:moveTo>
                  <a:pt x="0" y="0"/>
                </a:moveTo>
                <a:lnTo>
                  <a:pt x="6342326" y="0"/>
                </a:lnTo>
                <a:lnTo>
                  <a:pt x="6342326" y="6227010"/>
                </a:lnTo>
                <a:lnTo>
                  <a:pt x="0" y="62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13838" y="3385417"/>
            <a:ext cx="4356595" cy="435659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961" r="-329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79318" y="2191620"/>
            <a:ext cx="94345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9318" y="1028700"/>
            <a:ext cx="7817167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FUNCTIONAL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3928" y="3507005"/>
            <a:ext cx="10957071" cy="6213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Open Applications: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provides a command specifying the application to open.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The requested application is launched.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system should identify and execute user commands to open desktop applications quickly and efficiently.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Search for Files: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specifies file name or attributes such as type or date.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The system locates and displays the specified file.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assistant should efficiently search and retrieve files using the given parameters, simplifying file management.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676370" y="2371799"/>
            <a:ext cx="6342325" cy="6227010"/>
          </a:xfrm>
          <a:custGeom>
            <a:avLst/>
            <a:gdLst/>
            <a:ahLst/>
            <a:cxnLst/>
            <a:rect l="l" t="t" r="r" b="b"/>
            <a:pathLst>
              <a:path w="6342325" h="6227010">
                <a:moveTo>
                  <a:pt x="0" y="0"/>
                </a:moveTo>
                <a:lnTo>
                  <a:pt x="6342326" y="0"/>
                </a:lnTo>
                <a:lnTo>
                  <a:pt x="6342326" y="6227010"/>
                </a:lnTo>
                <a:lnTo>
                  <a:pt x="0" y="62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13838" y="3385417"/>
            <a:ext cx="4356595" cy="435659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961" r="-329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8622" y="496181"/>
            <a:ext cx="16356778" cy="9590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Capture Photo: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commands the assistant to capture a photo.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The photo is taken and saved using the device's camera.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assistant should enable photo capturing by accessing the system's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camera, ensuring easy and quick operation.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Screen Capture and Recording: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requests a screenshot or screen recording.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The assistant captures a screenshot or starts/stops recording the screen.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system should support on-demand screen capture and recording,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enabling users to create visual content with minimal effort.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Open Directories and Folders: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specifies a directory or folder to open.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The specified directory or folder is opened.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assistant should provide quick access to directories and folders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user commands, ensuring smooth navigation.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93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676370" y="2371799"/>
            <a:ext cx="6342325" cy="6227010"/>
          </a:xfrm>
          <a:custGeom>
            <a:avLst/>
            <a:gdLst/>
            <a:ahLst/>
            <a:cxnLst/>
            <a:rect l="l" t="t" r="r" b="b"/>
            <a:pathLst>
              <a:path w="6342325" h="6227010">
                <a:moveTo>
                  <a:pt x="0" y="0"/>
                </a:moveTo>
                <a:lnTo>
                  <a:pt x="6342326" y="0"/>
                </a:lnTo>
                <a:lnTo>
                  <a:pt x="6342326" y="6227010"/>
                </a:lnTo>
                <a:lnTo>
                  <a:pt x="0" y="62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13838" y="3385417"/>
            <a:ext cx="4356595" cy="435659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961" r="-329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8622" y="496181"/>
            <a:ext cx="16356778" cy="9590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Currency Converter: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specifies the amount and currencies for conversion.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The converted amount is displayed based on current exchange rates.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system should perform accurate and real-time currency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conversions to assist users in financial tasks.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News and Weather Updates: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requests the latest news or weather forecast.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Current news headlines or weather details are displayed.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assistant should fetch and present real-time news and weather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to keep users informed.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Translate Language: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provides text or speech for translation.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The text or speech is translated into the desired language.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system should provide multilingual translation to improve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and accessibility.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20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676370" y="2371799"/>
            <a:ext cx="6342325" cy="6227010"/>
          </a:xfrm>
          <a:custGeom>
            <a:avLst/>
            <a:gdLst/>
            <a:ahLst/>
            <a:cxnLst/>
            <a:rect l="l" t="t" r="r" b="b"/>
            <a:pathLst>
              <a:path w="6342325" h="6227010">
                <a:moveTo>
                  <a:pt x="0" y="0"/>
                </a:moveTo>
                <a:lnTo>
                  <a:pt x="6342326" y="0"/>
                </a:lnTo>
                <a:lnTo>
                  <a:pt x="6342326" y="6227010"/>
                </a:lnTo>
                <a:lnTo>
                  <a:pt x="0" y="62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13838" y="3385417"/>
            <a:ext cx="4356595" cy="435659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961" r="-329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8622" y="496181"/>
            <a:ext cx="12677955" cy="9576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Translate Language: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provides text or speech for translation.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The text or speech is translated into the desired language.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system should provide multilingual translation to improve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and accessibility.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Web Assistance: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put: User requests a web search or specific online content.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Relevant search results or online content are displayed.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assistant should perform internet searches and retrieve relevant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efficiently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Voice Interaction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User speaks commands or queries.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The assistant processes the input and provides a response or executes the command.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The system should integrate natural language processing to handle voice commands effectively for hands-free operation.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38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676370" y="2371799"/>
            <a:ext cx="6342325" cy="6227010"/>
          </a:xfrm>
          <a:custGeom>
            <a:avLst/>
            <a:gdLst/>
            <a:ahLst/>
            <a:cxnLst/>
            <a:rect l="l" t="t" r="r" b="b"/>
            <a:pathLst>
              <a:path w="6342325" h="6227010">
                <a:moveTo>
                  <a:pt x="0" y="0"/>
                </a:moveTo>
                <a:lnTo>
                  <a:pt x="6342326" y="0"/>
                </a:lnTo>
                <a:lnTo>
                  <a:pt x="6342326" y="6227010"/>
                </a:lnTo>
                <a:lnTo>
                  <a:pt x="0" y="622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13838" y="3385417"/>
            <a:ext cx="4356595" cy="435659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961" r="-329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79318" y="2191620"/>
            <a:ext cx="943453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9318" y="1028700"/>
            <a:ext cx="12460482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NON-FUNCTIONAL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3928" y="3507005"/>
            <a:ext cx="10957071" cy="6507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Performance: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Time: Ensure low-latency response for real-time interactions.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Accuracy: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Voice Recognition: Maintain high accuracy in recognizing and processing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voice commands across various accents and dialects.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Execution: Ensure precise execution of user commands without errors or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misinterpretations.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Scalability: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Base: Scale to accommodate a growing user base.</a:t>
            </a:r>
          </a:p>
          <a:p>
            <a:pPr marL="457200" marR="6985" lvl="0" algn="just">
              <a:lnSpc>
                <a:spcPct val="143600"/>
              </a:lnSpc>
              <a:spcBef>
                <a:spcPts val="815"/>
              </a:spcBef>
              <a:buClr>
                <a:schemeClr val="dk1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Expansion: Allow for the addition of new features and enhancements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6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1468</Words>
  <Application>Microsoft Office PowerPoint</Application>
  <PresentationFormat>Custom</PresentationFormat>
  <Paragraphs>180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Raleway Semi-Bold</vt:lpstr>
      <vt:lpstr>Calibri</vt:lpstr>
      <vt:lpstr>Arial</vt:lpstr>
      <vt:lpstr>TT Lakes Neue Bold</vt:lpstr>
      <vt:lpstr>Raleway</vt:lpstr>
      <vt:lpstr>TT Lakes Neue</vt:lpstr>
      <vt:lpstr>Raleway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&amp; Apps</dc:title>
  <cp:lastModifiedBy>Yash Raj</cp:lastModifiedBy>
  <cp:revision>23</cp:revision>
  <dcterms:created xsi:type="dcterms:W3CDTF">2006-08-16T00:00:00Z</dcterms:created>
  <dcterms:modified xsi:type="dcterms:W3CDTF">2024-11-15T02:56:36Z</dcterms:modified>
  <dc:identifier>DAGWdSqdkFs</dc:identifier>
</cp:coreProperties>
</file>